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2" r:id="rId13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7" Type="http://schemas.openxmlformats.org/officeDocument/2006/relationships/slide" Target="slides/slide1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8" name="Shape 8948"/>
        <p:cNvGrpSpPr/>
        <p:nvPr/>
      </p:nvGrpSpPr>
      <p:grpSpPr>
        <a:xfrm>
          <a:off x="0" y="0"/>
          <a:ext cx="0" cy="0"/>
          <a:chOff x="0" y="0"/>
          <a:chExt cx="0" cy="0"/>
        </a:xfrm>
      </p:grpSpPr>
      <p:sp>
        <p:nvSpPr>
          <p:cNvPr id="8949" name="Google Shape;894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0" name="Google Shape;895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17.xml"/><Relationship Id="rId3" Type="http://schemas.openxmlformats.org/officeDocument/2006/relationships/image" Target="../media/image164.jpg"/><Relationship Id="rId4" Type="http://schemas.openxmlformats.org/officeDocument/2006/relationships/image" Target="../media/image141.jpg"/></Relationships>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1" name="Shape 8951"/>
        <p:cNvGrpSpPr/>
        <p:nvPr/>
      </p:nvGrpSpPr>
      <p:grpSpPr>
        <a:xfrm>
          <a:off x="0" y="0"/>
          <a:ext cx="0" cy="0"/>
          <a:chOff x="0" y="0"/>
          <a:chExt cx="0" cy="0"/>
        </a:xfrm>
      </p:grpSpPr>
      <p:sp>
        <p:nvSpPr>
          <p:cNvPr id="8952" name="Google Shape;8952;p1447"/>
          <p:cNvSpPr txBox="1"/>
          <p:nvPr/>
        </p:nvSpPr>
        <p:spPr>
          <a:xfrm>
            <a:off x="304800" y="152400"/>
            <a:ext cx="7924800" cy="3808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3200"/>
              <a:buFont typeface="Arial"/>
              <a:buNone/>
            </a:pPr>
            <a:r>
              <a:rPr b="1" i="1" lang="en-US" sz="3200" u="sng" cap="none" strike="noStrike">
                <a:solidFill>
                  <a:srgbClr val="0033CC"/>
                </a:solidFill>
                <a:latin typeface="Arial"/>
                <a:ea typeface="Arial"/>
                <a:cs typeface="Arial"/>
                <a:sym typeface="Arial"/>
              </a:rPr>
              <a:t>Removal of Pesticides in </a:t>
            </a:r>
            <a:endParaRPr/>
          </a:p>
          <a:p>
            <a:pPr indent="0" lvl="0" marL="0" marR="0" rtl="0" algn="l">
              <a:lnSpc>
                <a:spcPct val="100000"/>
              </a:lnSpc>
              <a:spcBef>
                <a:spcPts val="0"/>
              </a:spcBef>
              <a:spcAft>
                <a:spcPts val="0"/>
              </a:spcAft>
              <a:buClr>
                <a:srgbClr val="0033CC"/>
              </a:buClr>
              <a:buSzPts val="3200"/>
              <a:buFont typeface="Arial"/>
              <a:buNone/>
            </a:pPr>
            <a:r>
              <a:rPr b="1" i="1" lang="en-US" sz="3200" u="none" cap="none" strike="noStrike">
                <a:solidFill>
                  <a:srgbClr val="0033CC"/>
                </a:solidFill>
                <a:latin typeface="Arial"/>
                <a:ea typeface="Arial"/>
                <a:cs typeface="Arial"/>
                <a:sym typeface="Arial"/>
              </a:rPr>
              <a:t>             </a:t>
            </a:r>
            <a:r>
              <a:rPr b="1" i="1" lang="en-US" sz="3200" u="sng" cap="none" strike="noStrike">
                <a:solidFill>
                  <a:srgbClr val="0033CC"/>
                </a:solidFill>
                <a:latin typeface="Arial"/>
                <a:ea typeface="Arial"/>
                <a:cs typeface="Arial"/>
                <a:sym typeface="Arial"/>
              </a:rPr>
              <a:t>Grassed Waterways</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77800" lvl="0" marL="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Quantify the effectiveness of using water-treatment residuals in filter socks for removal of pesticides</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from fields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  Collaboration with industry</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8953" name="Google Shape;8953;p1447"/>
          <p:cNvPicPr preferRelativeResize="0"/>
          <p:nvPr/>
        </p:nvPicPr>
        <p:blipFill rotWithShape="1">
          <a:blip r:embed="rId3">
            <a:alphaModFix/>
          </a:blip>
          <a:srcRect b="-3429" l="21371" r="37730" t="54528"/>
          <a:stretch/>
        </p:blipFill>
        <p:spPr>
          <a:xfrm>
            <a:off x="5181600" y="3352800"/>
            <a:ext cx="3810000" cy="3417888"/>
          </a:xfrm>
          <a:prstGeom prst="rect">
            <a:avLst/>
          </a:prstGeom>
          <a:noFill/>
          <a:ln>
            <a:noFill/>
          </a:ln>
        </p:spPr>
      </p:pic>
      <p:sp>
        <p:nvSpPr>
          <p:cNvPr id="8954" name="Google Shape;8954;p1447"/>
          <p:cNvSpPr txBox="1"/>
          <p:nvPr/>
        </p:nvSpPr>
        <p:spPr>
          <a:xfrm>
            <a:off x="5486400" y="2971800"/>
            <a:ext cx="36576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Filter sock filled with compost</a:t>
            </a:r>
            <a:endParaRPr b="0" i="1" sz="1800" u="none" cap="none" strike="noStrike">
              <a:solidFill>
                <a:srgbClr val="000000"/>
              </a:solidFill>
              <a:latin typeface="Arial"/>
              <a:ea typeface="Arial"/>
              <a:cs typeface="Arial"/>
              <a:sym typeface="Arial"/>
            </a:endParaRPr>
          </a:p>
        </p:txBody>
      </p:sp>
      <p:pic>
        <p:nvPicPr>
          <p:cNvPr id="8955" name="Google Shape;8955;p1447"/>
          <p:cNvPicPr preferRelativeResize="0"/>
          <p:nvPr/>
        </p:nvPicPr>
        <p:blipFill rotWithShape="1">
          <a:blip r:embed="rId4">
            <a:alphaModFix/>
          </a:blip>
          <a:srcRect b="0" l="0" r="0" t="0"/>
          <a:stretch/>
        </p:blipFill>
        <p:spPr>
          <a:xfrm>
            <a:off x="685800" y="3962400"/>
            <a:ext cx="3657600" cy="2743200"/>
          </a:xfrm>
          <a:prstGeom prst="rect">
            <a:avLst/>
          </a:prstGeom>
          <a:noFill/>
          <a:ln>
            <a:noFill/>
          </a:ln>
        </p:spPr>
      </p:pic>
      <p:sp>
        <p:nvSpPr>
          <p:cNvPr id="8956" name="Google Shape;8956;p1447"/>
          <p:cNvSpPr txBox="1"/>
          <p:nvPr/>
        </p:nvSpPr>
        <p:spPr>
          <a:xfrm>
            <a:off x="533400" y="3505200"/>
            <a:ext cx="365760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Grassed waterway</a:t>
            </a:r>
            <a:endParaRPr b="0" i="1"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